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14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1463040"/>
            <a:ext cx="4754880" cy="4754880"/>
          </a:xfrm>
          <a:prstGeom prst="ellipse">
            <a:avLst/>
          </a:prstGeom>
          <a:solidFill>
            <a:srgbClr val="B3121B">
              <a:alpha val="1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4937760"/>
            <a:ext cx="3840480" cy="3840480"/>
          </a:xfrm>
          <a:prstGeom prst="ellipse">
            <a:avLst/>
          </a:prstGeom>
          <a:solidFill>
            <a:srgbClr val="B3121B">
              <a:alpha val="14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02920" y="1143000"/>
            <a:ext cx="11155680" cy="4617720"/>
          </a:xfrm>
          <a:prstGeom prst="roundRect">
            <a:avLst>
              <a:gd name="adj" fmla="val 2376"/>
            </a:avLst>
          </a:prstGeom>
          <a:ln w="15875">
            <a:solidFill>
              <a:srgbClr val="B3121B"/>
            </a:solidFill>
            <a:prstDash val="dash"/>
          </a:ln>
        </p:spPr>
      </p:sp>
      <p:sp>
        <p:nvSpPr>
          <p:cNvPr id="5" name="Text 3"/>
          <p:cNvSpPr/>
          <p:nvPr/>
        </p:nvSpPr>
        <p:spPr>
          <a:xfrm>
            <a:off x="868680" y="15087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B312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KATZKIN  ×  DEALERSHIP PARTNERS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22960" y="1920240"/>
            <a:ext cx="98755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Selling Leather Without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Blowing the Budget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868680" y="397764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D9D9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B2B briefing for dealership and upholstery-shop partners on Katzkin custom leather interiors — what to know, what it costs, and how to pitch it.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68680" y="53949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312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August 2026  —  Sources cited throughout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Katzkin?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category leader your customers are already asking for by name.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746504"/>
            <a:ext cx="201168" cy="201168"/>
          </a:xfrm>
          <a:prstGeom prst="ellipse">
            <a:avLst/>
          </a:prstGeom>
          <a:solidFill>
            <a:srgbClr val="B3121B"/>
          </a:solidFill>
          <a:ln/>
        </p:spPr>
      </p:sp>
      <p:sp>
        <p:nvSpPr>
          <p:cNvPr id="5" name="Text 3"/>
          <p:cNvSpPr/>
          <p:nvPr/>
        </p:nvSpPr>
        <p:spPr>
          <a:xfrm>
            <a:off x="960120" y="1645920"/>
            <a:ext cx="9692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 seat covers — real upholstery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960120" y="2057400"/>
            <a:ext cx="9966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Factory-fit replacement leather, precision-cut and sewn to each vehicle's own seat pattern (3,000+ vehicle-specific patterns). Slip-on covers don't come close in fit or feel.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3163824"/>
            <a:ext cx="201168" cy="201168"/>
          </a:xfrm>
          <a:prstGeom prst="ellipse">
            <a:avLst/>
          </a:prstGeom>
          <a:solidFill>
            <a:srgbClr val="B3121B"/>
          </a:solidFill>
          <a:ln/>
        </p:spPr>
      </p:sp>
      <p:sp>
        <p:nvSpPr>
          <p:cNvPr id="8" name="Text 6"/>
          <p:cNvSpPr/>
          <p:nvPr/>
        </p:nvSpPr>
        <p:spPr>
          <a:xfrm>
            <a:off x="960120" y="3063240"/>
            <a:ext cx="9692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40+ years in the category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960120" y="3474720"/>
            <a:ext cx="9966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Founded 1983 by Mitch Katz. Katzkin describes itself as the world's largest manufacturer of custom leather-trimmed interiors, with more than 2 million vehicles upgraded.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4581144"/>
            <a:ext cx="201168" cy="201168"/>
          </a:xfrm>
          <a:prstGeom prst="ellipse">
            <a:avLst/>
          </a:prstGeom>
          <a:solidFill>
            <a:srgbClr val="B3121B"/>
          </a:solidFill>
          <a:ln/>
        </p:spPr>
      </p:sp>
      <p:sp>
        <p:nvSpPr>
          <p:cNvPr id="11" name="Text 9"/>
          <p:cNvSpPr/>
          <p:nvPr/>
        </p:nvSpPr>
        <p:spPr>
          <a:xfrm>
            <a:off x="960120" y="4480560"/>
            <a:ext cx="9692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Sold only through authorized partners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960120" y="4892040"/>
            <a:ext cx="9966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Katzkin interiors aren't stocked off a shelf — they're ordered and fitted through Katzkin's authorized dealer/installer network, which is how upholstery shops and dealerships access the product.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katzkin.com/our-story, katzkin.com/how-it-works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Installs It — and How Fast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question every dealership manager asks. Here's the honest answer.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20440" cy="2377440"/>
          </a:xfrm>
          <a:prstGeom prst="roundRect">
            <a:avLst>
              <a:gd name="adj" fmla="val 3846"/>
            </a:avLst>
          </a:prstGeom>
          <a:solidFill>
            <a:srgbClr val="F2F2F2"/>
          </a:solidFill>
          <a:ln w="15875">
            <a:solidFill>
              <a:srgbClr val="B3121B"/>
            </a:solidFill>
            <a:prstDash val="dash"/>
          </a:ln>
          <a:effectLst>
            <a:outerShdw sx="100000" sy="100000" kx="0" ky="0" algn="bl" rotWithShape="0" blurRad="76200" dist="38100" dir="5400000">
              <a:srgbClr val="000000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77240" y="214884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B312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2,500+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777240" y="2788920"/>
            <a:ext cx="3063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authorized installation centers nationwide, specially trained by Katzkin — not a general upholstery job.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43400" y="1920240"/>
            <a:ext cx="3520440" cy="2377440"/>
          </a:xfrm>
          <a:prstGeom prst="roundRect">
            <a:avLst>
              <a:gd name="adj" fmla="val 3846"/>
            </a:avLst>
          </a:prstGeom>
          <a:solidFill>
            <a:srgbClr val="F2F2F2"/>
          </a:solidFill>
          <a:ln w="15875">
            <a:solidFill>
              <a:srgbClr val="B3121B"/>
            </a:solidFill>
            <a:prstDash val="dash"/>
          </a:ln>
          <a:effectLst>
            <a:outerShdw sx="100000" sy="100000" kx="0" ky="0" algn="bl" rotWithShape="0" blurRad="76200" dist="38100" dir="5400000">
              <a:srgbClr val="000000">
                <a:alpha val="1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572000" y="214884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B312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 day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4572000" y="2788920"/>
            <a:ext cx="3063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 turnaround for a full interior, including a matching center-console lid at no extra cost.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138160" y="1920240"/>
            <a:ext cx="3520440" cy="2377440"/>
          </a:xfrm>
          <a:prstGeom prst="roundRect">
            <a:avLst>
              <a:gd name="adj" fmla="val 3846"/>
            </a:avLst>
          </a:prstGeom>
          <a:solidFill>
            <a:srgbClr val="F2F2F2"/>
          </a:solidFill>
          <a:ln w="15875">
            <a:solidFill>
              <a:srgbClr val="B3121B"/>
            </a:solidFill>
            <a:prstDash val="dash"/>
          </a:ln>
          <a:effectLst>
            <a:outerShdw sx="100000" sy="100000" kx="0" ky="0" algn="bl" rotWithShape="0" blurRad="76200" dist="38100" dir="5400000">
              <a:srgbClr val="000000">
                <a:alpha val="15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8366760" y="214884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B312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Trained on electronics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8366760" y="2788920"/>
            <a:ext cx="3063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techs handle heated/cooled seat elements, airbags, and power/memory seat wiring correctly.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48640" y="470916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FCA brands (Ram, Dodge, Jeep, Chrysler) can also be ordered factory-side through Mopar — the dealer quotes and installs directly, no third-party install center needed.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katzkin.com/how-it-works, katzkin.com/what-do-you-drive/ford-f-150-leather-seats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It Costs — and What's Covered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417320"/>
            <a:ext cx="3520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$2,195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3337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installed price for a premium custom design (varies by vehicle &amp; options)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4343400" y="1417320"/>
            <a:ext cx="3520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$1,495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4343400" y="2148840"/>
            <a:ext cx="3337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add front-row heated &amp; cooled seats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8138160" y="1417320"/>
            <a:ext cx="3520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yrs / 36k mi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8138160" y="2148840"/>
            <a:ext cx="3337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Katzkin's limited warranty on materials &amp; workmanship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3246120"/>
            <a:ext cx="11064240" cy="0"/>
          </a:xfrm>
          <a:prstGeom prst="line">
            <a:avLst/>
          </a:prstGeom>
          <a:noFill/>
          <a:ln w="15875">
            <a:solidFill>
              <a:srgbClr val="B3121B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548640" y="34290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Fine print worth knowing before you quote a customer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48640" y="3886200"/>
            <a:ext cx="11064240" cy="2103120"/>
          </a:xfrm>
          <a:prstGeom prst="roundRect">
            <a:avLst>
              <a:gd name="adj" fmla="val 3478"/>
            </a:avLst>
          </a:prstGeom>
          <a:solidFill>
            <a:srgbClr val="F2F2F2"/>
          </a:solidFill>
          <a:ln w="15875">
            <a:solidFill>
              <a:srgbClr val="B3121B"/>
            </a:solidFill>
            <a:prstDash val="dash"/>
          </a:ln>
        </p:spPr>
      </p:sp>
      <p:sp>
        <p:nvSpPr>
          <p:cNvPr id="12" name="Text 10"/>
          <p:cNvSpPr/>
          <p:nvPr/>
        </p:nvSpPr>
        <p:spPr>
          <a:xfrm>
            <a:off x="868680" y="4069080"/>
            <a:ext cx="1042416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 is only covered if a Katzkin-authorized installer does the work — DIY or unauthorized-shop installs void that part of the warranty.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Vehicles used commercially are excluded from warranty coverage. Worth flagging for dealer loaner, rental, or fleet units — this applies to the customer's retail purchase, not commercial use of the vehicle.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Leather-trimmed interiors are linked to higher resale/trade-in value — relevant when pitching this against a customer's total cost of ownership.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katzkin.com/why-leather, katzkin.com/warranty-registration, katzkin.com/degreez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14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1828800"/>
            <a:ext cx="5486400" cy="5486400"/>
          </a:xfrm>
          <a:prstGeom prst="ellipse">
            <a:avLst/>
          </a:prstGeom>
          <a:solidFill>
            <a:srgbClr val="B3121B">
              <a:alpha val="16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23774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B312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PITCH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777240" y="2743200"/>
            <a:ext cx="10058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Real 2026 Ford F-150 Example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822960" y="379476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D9D9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trim pricing, real math — for the customer who wants leather seats but won't go a dollar over $50,000.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Note on Pricing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exact numbers will move. The principle underneath them won't.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11064240" cy="2743200"/>
          </a:xfrm>
          <a:prstGeom prst="roundRect">
            <a:avLst>
              <a:gd name="adj" fmla="val 2667"/>
            </a:avLst>
          </a:prstGeom>
          <a:solidFill>
            <a:srgbClr val="F2F2F2"/>
          </a:solidFill>
          <a:ln w="15875">
            <a:solidFill>
              <a:srgbClr val="B3121B"/>
            </a:solidFill>
            <a:prstDash val="dash"/>
          </a:ln>
        </p:spPr>
      </p:sp>
      <p:sp>
        <p:nvSpPr>
          <p:cNvPr id="5" name="Text 3"/>
          <p:cNvSpPr/>
          <p:nvPr/>
        </p:nvSpPr>
        <p:spPr>
          <a:xfrm>
            <a:off x="868680" y="2057400"/>
            <a:ext cx="1042416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25000"/>
              </a:lnSpc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dealership prices a little differently. Regional freight and logistics, local market adjustments, and individual dealer incentives all shift the out-the-door number up or down — sometimes by a few hundred dollars, sometimes by a couple thousand.</a:t>
            </a:r>
            <a:endParaRPr lang="en-US" sz="1400" dirty="0"/>
          </a:p>
          <a:p>
            <a:pPr marL="342900" indent="-342900">
              <a:lnSpc>
                <a:spcPct val="125000"/>
              </a:lnSpc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That's a real factor, but it isn't the core issue here. Whatever a specific dealership's numbers land on, the underlying principle holds: the cheapest trim with genuine factory leather costs meaningfully more than a lower trim plus a Katzkin leather interior — everywhere this truck is sold.</a:t>
            </a:r>
            <a:endParaRPr lang="en-US" sz="1400" dirty="0"/>
          </a:p>
          <a:p>
            <a:pPr marL="342900" indent="-342900">
              <a:lnSpc>
                <a:spcPct val="125000"/>
              </a:lnSpc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figures on the following slides as a credible, sourced example of the math — then swap in your own market's actual numbers when you're in front of a customer.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Applies to all pricing shown in this briefing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2026 Ford F-150 — Starting MSRP by Trim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MSRP + Ford's $2,595 destination fee. Ford's own spec sheet lists genuine leather-trimmed seating as standard starting at Lariat; King Ranch and up guarantee it.</a:t>
            </a:r>
            <a:endParaRPr lang="en-US" sz="12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64240" cy="3291840"/>
        </p:xfrm>
        <a:graphic>
          <a:graphicData uri="http://schemas.openxmlformats.org/drawingml/2006/table">
            <a:tbl>
              <a:tblPr/>
              <a:tblGrid>
                <a:gridCol w="3108960"/>
                <a:gridCol w="2103120"/>
                <a:gridCol w="3383280"/>
                <a:gridCol w="246888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Trim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41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Starting MSRP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41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Seats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41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vs. $50,000 customer ceiling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414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414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414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$41,925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414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Cloth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414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$8,075 under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414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STX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414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$44,450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414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Cloth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414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$5,550 under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414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XLT (best-seller)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414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$47,290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414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Cloth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414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$2,710 under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414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Lariat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7E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414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$62,155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7E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414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Leather-trimmed or ActiveX (buyer's choice)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7E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B3121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$12,155 OVER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7E8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414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King Ranch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414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$68,420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4141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Leather-trimmed (standard)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B3121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$18,420 OVER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Pickup Truck +SUV Talk, 2026 F-150 pricing (Nov 2025, upd. Jan 2026); ford.com model spec pages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Ways to Get the Customer Into Leather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5257800" cy="4023360"/>
          </a:xfrm>
          <a:prstGeom prst="roundRect">
            <a:avLst>
              <a:gd name="adj" fmla="val 2273"/>
            </a:avLst>
          </a:prstGeom>
          <a:solidFill>
            <a:srgbClr val="FFFFFF"/>
          </a:solidFill>
          <a:ln w="15875">
            <a:solidFill>
              <a:srgbClr val="B3121B"/>
            </a:solidFill>
            <a:prstDash val="dash"/>
          </a:ln>
        </p:spPr>
      </p:sp>
      <p:sp>
        <p:nvSpPr>
          <p:cNvPr id="4" name="Text 2"/>
          <p:cNvSpPr/>
          <p:nvPr/>
        </p:nvSpPr>
        <p:spPr>
          <a:xfrm>
            <a:off x="868680" y="160020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B312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 LEATHER ROUTE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68680" y="192024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Lariat trim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68680" y="2423160"/>
            <a:ext cx="4663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B312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$62,155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868680" y="306324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Lowest F-150 trim that offers genuine leather standard — and it's a buyer's-choice option against ActiveX synthetic, not guaranteed unless specified. Nothing added yet.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868680" y="3931920"/>
            <a:ext cx="4663440" cy="594360"/>
          </a:xfrm>
          <a:prstGeom prst="roundRect">
            <a:avLst>
              <a:gd name="adj" fmla="val 9231"/>
            </a:avLst>
          </a:prstGeom>
          <a:solidFill>
            <a:srgbClr val="B3121B"/>
          </a:solidFill>
          <a:ln/>
        </p:spPr>
      </p:sp>
      <p:sp>
        <p:nvSpPr>
          <p:cNvPr id="9" name="Text 7"/>
          <p:cNvSpPr/>
          <p:nvPr/>
        </p:nvSpPr>
        <p:spPr>
          <a:xfrm>
            <a:off x="868680" y="3931920"/>
            <a:ext cx="4663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$12,155 OVER the $50,000 ceiling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035040" y="1371600"/>
            <a:ext cx="5394960" cy="4023360"/>
          </a:xfrm>
          <a:prstGeom prst="roundRect">
            <a:avLst>
              <a:gd name="adj" fmla="val 2273"/>
            </a:avLst>
          </a:prstGeom>
          <a:solidFill>
            <a:srgbClr val="141414"/>
          </a:solidFill>
          <a:ln w="15875">
            <a:solidFill>
              <a:srgbClr val="B3121B"/>
            </a:solidFill>
            <a:prstDash val="dash"/>
          </a:ln>
        </p:spPr>
      </p:sp>
      <p:sp>
        <p:nvSpPr>
          <p:cNvPr id="11" name="Text 9"/>
          <p:cNvSpPr/>
          <p:nvPr/>
        </p:nvSpPr>
        <p:spPr>
          <a:xfrm>
            <a:off x="6355080" y="160020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B312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KATZKIN ROUTE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55080" y="192024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XLT trim + Katzkin leather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6355080" y="2423160"/>
            <a:ext cx="4937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B312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$47,290 + $2,195 = $49,485</a:t>
            </a:r>
            <a:endParaRPr lang="en-US" sz="2700" dirty="0"/>
          </a:p>
        </p:txBody>
      </p:sp>
      <p:sp>
        <p:nvSpPr>
          <p:cNvPr id="14" name="Text 12"/>
          <p:cNvSpPr/>
          <p:nvPr/>
        </p:nvSpPr>
        <p:spPr>
          <a:xfrm>
            <a:off x="6355080" y="3063240"/>
            <a:ext cx="4846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9D9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Ford's best-selling F-150 trim, plus guaranteed genuine leather, customer's choice of color/design, 3-yr/36k-mi warranty.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355080" y="3931920"/>
            <a:ext cx="4846320" cy="594360"/>
          </a:xfrm>
          <a:prstGeom prst="roundRect">
            <a:avLst>
              <a:gd name="adj" fmla="val 9231"/>
            </a:avLst>
          </a:prstGeom>
          <a:solidFill>
            <a:srgbClr val="B3121B"/>
          </a:solidFill>
          <a:ln/>
        </p:spPr>
      </p:sp>
      <p:sp>
        <p:nvSpPr>
          <p:cNvPr id="16" name="Text 14"/>
          <p:cNvSpPr/>
          <p:nvPr/>
        </p:nvSpPr>
        <p:spPr>
          <a:xfrm>
            <a:off x="6355080" y="3931920"/>
            <a:ext cx="4846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$515 UNDER the $50,000 ceiling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48640" y="557784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i="1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Bottom line: the Katzkin route saves this customer roughly $12,670 versus factory leather — with $515 of budget to spare on Ford's own top-selling trim. Want more cushion? STX + Katzkin lands at $46,645, over $3,300 under budget.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Math: Pickup Truck +SUV Talk 2026 F-150 pricing + Katzkin starting installed price (katzkin.com/why-leather)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14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This Works for the Dealership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463040"/>
            <a:ext cx="201168" cy="201168"/>
          </a:xfrm>
          <a:prstGeom prst="ellipse">
            <a:avLst/>
          </a:prstGeom>
          <a:solidFill>
            <a:srgbClr val="B3121B"/>
          </a:solidFill>
          <a:ln/>
        </p:spPr>
      </p:sp>
      <p:sp>
        <p:nvSpPr>
          <p:cNvPr id="4" name="Text 2"/>
          <p:cNvSpPr/>
          <p:nvPr/>
        </p:nvSpPr>
        <p:spPr>
          <a:xfrm>
            <a:off x="1051560" y="1362456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B312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Closes faster:  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794760" y="1362456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9D9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Keeps the deal inside the customer's stated budget and payment comfort zone — no re-negotiation needed.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640080" y="2331720"/>
            <a:ext cx="201168" cy="201168"/>
          </a:xfrm>
          <a:prstGeom prst="ellipse">
            <a:avLst/>
          </a:prstGeom>
          <a:solidFill>
            <a:srgbClr val="B3121B"/>
          </a:solidFill>
          <a:ln/>
        </p:spPr>
      </p:sp>
      <p:sp>
        <p:nvSpPr>
          <p:cNvPr id="7" name="Text 5"/>
          <p:cNvSpPr/>
          <p:nvPr/>
        </p:nvSpPr>
        <p:spPr>
          <a:xfrm>
            <a:off x="1051560" y="2231136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B312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Still books margin:  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794760" y="2231136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9D9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Dealer moves a lower-cost trim off the lot and adds upholstery/F&amp;I revenue on the leather upgrade.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40080" y="3200400"/>
            <a:ext cx="201168" cy="201168"/>
          </a:xfrm>
          <a:prstGeom prst="ellipse">
            <a:avLst/>
          </a:prstGeom>
          <a:solidFill>
            <a:srgbClr val="B3121B"/>
          </a:solidFill>
          <a:ln/>
        </p:spPr>
      </p:sp>
      <p:sp>
        <p:nvSpPr>
          <p:cNvPr id="10" name="Text 8"/>
          <p:cNvSpPr/>
          <p:nvPr/>
        </p:nvSpPr>
        <p:spPr>
          <a:xfrm>
            <a:off x="1051560" y="3099816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B312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Protects resale value:  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794760" y="3099816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9D9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Leather-trimmed interiors are associated with stronger resale and trade-in value down the road.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640080" y="4069080"/>
            <a:ext cx="201168" cy="201168"/>
          </a:xfrm>
          <a:prstGeom prst="ellipse">
            <a:avLst/>
          </a:prstGeom>
          <a:solidFill>
            <a:srgbClr val="B3121B"/>
          </a:solidFill>
          <a:ln/>
        </p:spPr>
      </p:sp>
      <p:sp>
        <p:nvSpPr>
          <p:cNvPr id="13" name="Text 11"/>
          <p:cNvSpPr/>
          <p:nvPr/>
        </p:nvSpPr>
        <p:spPr>
          <a:xfrm>
            <a:off x="1051560" y="3968496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B312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Doesn't delay delivery:  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794760" y="3968496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9D9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a one-day turnaround at an authorized installer — doesn't hold up the sale.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40080" y="4937760"/>
            <a:ext cx="201168" cy="201168"/>
          </a:xfrm>
          <a:prstGeom prst="ellipse">
            <a:avLst/>
          </a:prstGeom>
          <a:solidFill>
            <a:srgbClr val="B3121B"/>
          </a:solidFill>
          <a:ln/>
        </p:spPr>
      </p:sp>
      <p:sp>
        <p:nvSpPr>
          <p:cNvPr id="16" name="Text 14"/>
          <p:cNvSpPr/>
          <p:nvPr/>
        </p:nvSpPr>
        <p:spPr>
          <a:xfrm>
            <a:off x="1051560" y="4837176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B312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Works on used inventory too:  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3794760" y="4837176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9D9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play differentiates reconditioned or used-lot vehicles from the competition.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D9D9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Katzkin dealer/installer line: 877-811-8840  ·  katzkin.com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4141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Sources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94360" y="1371600"/>
            <a:ext cx="1097280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Katzkin — Our Story: katzkin.com/our-story</a:t>
            </a:r>
            <a:endParaRPr lang="en-US" sz="1400" dirty="0"/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Katzkin — How It Works: katzkin.com/how-it-works</a:t>
            </a:r>
            <a:endParaRPr lang="en-US" sz="1400" dirty="0"/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Katzkin — Why Leather (pricing): katzkin.com/why-leather</a:t>
            </a:r>
            <a:endParaRPr lang="en-US" sz="1400" dirty="0"/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Katzkin — Warranty Information: katzkin.com/warranty-registration</a:t>
            </a:r>
            <a:endParaRPr lang="en-US" sz="1400" dirty="0"/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Katzkin — Ford F-150 Leather Seats / Trim Guide: katzkin.com/what-do-you-drive/ford-f-150-leather-seats</a:t>
            </a:r>
            <a:endParaRPr lang="en-US" sz="1400" dirty="0"/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Katzkin — Heating &amp; Cooling (Degreez): katzkin.com/degreez</a:t>
            </a:r>
            <a:endParaRPr lang="en-US" sz="1400" dirty="0"/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Pickup Truck +SUV Talk — “2026 Ford F-150 Pricing Revealed…,” Nov 20, 2025 (upd. Jan 28, 2026): pickuptrucktalk.com/2025/11/2026-ford-f-150-pricing-revealed-with-king-ranch-platinum-dropping-by-thousands-with-a-catch</a:t>
            </a:r>
            <a:endParaRPr lang="en-US" sz="1400" dirty="0"/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Ford.com — 2026 F-150 Lariat model &amp; spec page: ford.com/trucks/f150/models/lariat</a:t>
            </a:r>
            <a:endParaRPr lang="en-US" sz="1400" dirty="0"/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414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Ford.com — 2026 F-150 King Ranch model &amp; spec page: ford.com/trucks/f150/models/king-ranch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94360" y="55778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Note: 2027-model-year F-150 pricing has not been published by Ford as of this briefing, so this example uses verified current 2026 model-year pricing. The trim-tier logic (leather starts at Lariat) carries forward year to year.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2026-08-04T23:23:16Z</dcterms:created>
  <dcterms:modified xsi:type="dcterms:W3CDTF">2026-08-04T23:23:16Z</dcterms:modified>
</cp:coreProperties>
</file>